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  <p:sldMasterId id="2147483660" r:id="rId5"/>
  </p:sldMasterIdLst>
  <p:notesMasterIdLst>
    <p:notesMasterId r:id="rId35"/>
  </p:notesMasterIdLst>
  <p:sldIdLst>
    <p:sldId id="260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51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F55"/>
    <a:srgbClr val="70A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62292" autoAdjust="0"/>
  </p:normalViewPr>
  <p:slideViewPr>
    <p:cSldViewPr snapToGrid="0" snapToObjects="1">
      <p:cViewPr varScale="1">
        <p:scale>
          <a:sx n="159" d="100"/>
          <a:sy n="159" d="100"/>
        </p:scale>
        <p:origin x="156" y="2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994e92c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994e92c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/>
          <p:nvPr userDrawn="1"/>
        </p:nvSpPr>
        <p:spPr>
          <a:xfrm>
            <a:off x="-491" y="3071028"/>
            <a:ext cx="9144492" cy="2072472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6641 h 2849022"/>
              <a:gd name="connsiteX4" fmla="*/ 0 w 12197783"/>
              <a:gd name="connsiteY4" fmla="*/ 0 h 2849022"/>
              <a:gd name="connsiteX0" fmla="*/ 0 w 12195401"/>
              <a:gd name="connsiteY0" fmla="*/ 0 h 2849022"/>
              <a:gd name="connsiteX1" fmla="*/ 12195401 w 12195401"/>
              <a:gd name="connsiteY1" fmla="*/ 538844 h 2849022"/>
              <a:gd name="connsiteX2" fmla="*/ 12195401 w 12195401"/>
              <a:gd name="connsiteY2" fmla="*/ 2849022 h 2849022"/>
              <a:gd name="connsiteX3" fmla="*/ 3401 w 12195401"/>
              <a:gd name="connsiteY3" fmla="*/ 2846641 h 2849022"/>
              <a:gd name="connsiteX4" fmla="*/ 0 w 12195401"/>
              <a:gd name="connsiteY4" fmla="*/ 0 h 2849022"/>
              <a:gd name="connsiteX0" fmla="*/ 0 w 12195401"/>
              <a:gd name="connsiteY0" fmla="*/ 0 h 2851403"/>
              <a:gd name="connsiteX1" fmla="*/ 12195401 w 12195401"/>
              <a:gd name="connsiteY1" fmla="*/ 541225 h 2851403"/>
              <a:gd name="connsiteX2" fmla="*/ 12195401 w 12195401"/>
              <a:gd name="connsiteY2" fmla="*/ 2851403 h 2851403"/>
              <a:gd name="connsiteX3" fmla="*/ 3401 w 12195401"/>
              <a:gd name="connsiteY3" fmla="*/ 2849022 h 2851403"/>
              <a:gd name="connsiteX4" fmla="*/ 0 w 12195401"/>
              <a:gd name="connsiteY4" fmla="*/ 0 h 2851403"/>
              <a:gd name="connsiteX0" fmla="*/ 0 w 12193020"/>
              <a:gd name="connsiteY0" fmla="*/ 0 h 2765678"/>
              <a:gd name="connsiteX1" fmla="*/ 12193020 w 12193020"/>
              <a:gd name="connsiteY1" fmla="*/ 455500 h 2765678"/>
              <a:gd name="connsiteX2" fmla="*/ 12193020 w 12193020"/>
              <a:gd name="connsiteY2" fmla="*/ 2765678 h 2765678"/>
              <a:gd name="connsiteX3" fmla="*/ 1020 w 12193020"/>
              <a:gd name="connsiteY3" fmla="*/ 2763297 h 2765678"/>
              <a:gd name="connsiteX4" fmla="*/ 0 w 12193020"/>
              <a:gd name="connsiteY4" fmla="*/ 0 h 2765678"/>
              <a:gd name="connsiteX0" fmla="*/ 0 w 12193020"/>
              <a:gd name="connsiteY0" fmla="*/ 0 h 2763296"/>
              <a:gd name="connsiteX1" fmla="*/ 12193020 w 12193020"/>
              <a:gd name="connsiteY1" fmla="*/ 453118 h 2763296"/>
              <a:gd name="connsiteX2" fmla="*/ 12193020 w 12193020"/>
              <a:gd name="connsiteY2" fmla="*/ 2763296 h 2763296"/>
              <a:gd name="connsiteX3" fmla="*/ 1020 w 12193020"/>
              <a:gd name="connsiteY3" fmla="*/ 2760915 h 2763296"/>
              <a:gd name="connsiteX4" fmla="*/ 0 w 12193020"/>
              <a:gd name="connsiteY4" fmla="*/ 0 h 2763296"/>
              <a:gd name="connsiteX0" fmla="*/ 2018 w 12192656"/>
              <a:gd name="connsiteY0" fmla="*/ 0 h 2763296"/>
              <a:gd name="connsiteX1" fmla="*/ 12192656 w 12192656"/>
              <a:gd name="connsiteY1" fmla="*/ 453118 h 2763296"/>
              <a:gd name="connsiteX2" fmla="*/ 12192656 w 12192656"/>
              <a:gd name="connsiteY2" fmla="*/ 2763296 h 2763296"/>
              <a:gd name="connsiteX3" fmla="*/ 656 w 12192656"/>
              <a:gd name="connsiteY3" fmla="*/ 2760915 h 2763296"/>
              <a:gd name="connsiteX4" fmla="*/ 2018 w 12192656"/>
              <a:gd name="connsiteY4" fmla="*/ 0 h 27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56" h="2763296">
                <a:moveTo>
                  <a:pt x="2018" y="0"/>
                </a:moveTo>
                <a:lnTo>
                  <a:pt x="12192656" y="453118"/>
                </a:lnTo>
                <a:lnTo>
                  <a:pt x="12192656" y="2763296"/>
                </a:lnTo>
                <a:lnTo>
                  <a:pt x="656" y="2760915"/>
                </a:lnTo>
                <a:cubicBezTo>
                  <a:pt x="-2065" y="1811241"/>
                  <a:pt x="4739" y="949674"/>
                  <a:pt x="2018" y="0"/>
                </a:cubicBezTo>
                <a:close/>
              </a:path>
            </a:pathLst>
          </a:custGeom>
          <a:solidFill>
            <a:srgbClr val="8B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16" name="Rectangle 9"/>
          <p:cNvSpPr/>
          <p:nvPr userDrawn="1"/>
        </p:nvSpPr>
        <p:spPr>
          <a:xfrm>
            <a:off x="-765" y="3071028"/>
            <a:ext cx="9144765" cy="2072473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3020"/>
              <a:gd name="connsiteY0" fmla="*/ 0 h 2763297"/>
              <a:gd name="connsiteX1" fmla="*/ 12193020 w 12193020"/>
              <a:gd name="connsiteY1" fmla="*/ 453119 h 2763297"/>
              <a:gd name="connsiteX2" fmla="*/ 12193020 w 12193020"/>
              <a:gd name="connsiteY2" fmla="*/ 2763297 h 2763297"/>
              <a:gd name="connsiteX3" fmla="*/ 1020 w 12193020"/>
              <a:gd name="connsiteY3" fmla="*/ 2763297 h 2763297"/>
              <a:gd name="connsiteX4" fmla="*/ 0 w 12193020"/>
              <a:gd name="connsiteY4" fmla="*/ 0 h 276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20" h="2763297">
                <a:moveTo>
                  <a:pt x="0" y="0"/>
                </a:moveTo>
                <a:lnTo>
                  <a:pt x="12193020" y="453119"/>
                </a:lnTo>
                <a:lnTo>
                  <a:pt x="12193020" y="2763297"/>
                </a:lnTo>
                <a:lnTo>
                  <a:pt x="1020" y="2763297"/>
                </a:lnTo>
                <a:cubicBezTo>
                  <a:pt x="-1701" y="1813623"/>
                  <a:pt x="2721" y="949674"/>
                  <a:pt x="0" y="0"/>
                </a:cubicBez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194" y="3582174"/>
            <a:ext cx="6315075" cy="457982"/>
          </a:xfrm>
          <a:noFill/>
        </p:spPr>
        <p:txBody>
          <a:bodyPr anchor="b"/>
          <a:lstStyle>
            <a:lvl1pPr algn="l">
              <a:defRPr sz="2400">
                <a:solidFill>
                  <a:schemeClr val="tx1"/>
                </a:solidFill>
                <a:effectLst>
                  <a:outerShdw dist="12700" dir="2700000" algn="tl" rotWithShape="0">
                    <a:schemeClr val="bg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192" y="4040155"/>
            <a:ext cx="5893594" cy="206495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effectLst>
                  <a:outerShdw dist="12700" algn="tl" rotWithShape="0">
                    <a:schemeClr val="bg1"/>
                  </a:outerShdw>
                </a:effectLst>
                <a:latin typeface="Lato" panose="020F0502020204030203" pitchFamily="34" charset="-1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647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50144"/>
            <a:ext cx="8349003" cy="3423897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Lato" panose="020F0502020204030203" pitchFamily="34" charset="-18"/>
              </a:defRPr>
            </a:lvl1pPr>
            <a:lvl2pPr>
              <a:lnSpc>
                <a:spcPct val="150000"/>
              </a:lnSpc>
              <a:defRPr>
                <a:latin typeface="Lato" panose="020F0502020204030203" pitchFamily="34" charset="-18"/>
              </a:defRPr>
            </a:lvl2pPr>
            <a:lvl3pPr>
              <a:lnSpc>
                <a:spcPct val="150000"/>
              </a:lnSpc>
              <a:defRPr>
                <a:latin typeface="Lato" panose="020F0502020204030203" pitchFamily="34" charset="-18"/>
              </a:defRPr>
            </a:lvl3pPr>
            <a:lvl4pPr>
              <a:lnSpc>
                <a:spcPct val="150000"/>
              </a:lnSpc>
              <a:defRPr>
                <a:latin typeface="Lato" panose="020F0502020204030203" pitchFamily="34" charset="-18"/>
              </a:defRPr>
            </a:lvl4pPr>
            <a:lvl5pPr>
              <a:lnSpc>
                <a:spcPct val="150000"/>
              </a:lnSpc>
              <a:defRPr>
                <a:latin typeface="Lato" panose="020F0502020204030203" pitchFamily="34" charset="-1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789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3654"/>
            <a:ext cx="4129088" cy="2139553"/>
          </a:xfrm>
        </p:spPr>
        <p:txBody>
          <a:bodyPr lIns="576000"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793207"/>
            <a:ext cx="4129088" cy="1125140"/>
          </a:xfrm>
        </p:spPr>
        <p:txBody>
          <a:bodyPr lIns="57600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1948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07194" y="1140619"/>
            <a:ext cx="3940288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140619"/>
            <a:ext cx="4127047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916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3940289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194" y="1500188"/>
            <a:ext cx="3940288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140619"/>
            <a:ext cx="4127046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00188"/>
            <a:ext cx="4127047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7193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460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0100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209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3" y="738188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066" y="1140619"/>
            <a:ext cx="5183130" cy="3316991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1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500"/>
            </a:lvl4pPr>
            <a:lvl5pPr>
              <a:lnSpc>
                <a:spcPct val="150000"/>
              </a:lnSpc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1140619"/>
            <a:ext cx="2949178" cy="33169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989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9019" y="1140619"/>
            <a:ext cx="5177178" cy="331699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5" y="1140619"/>
            <a:ext cx="2949176" cy="326112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7193" y="738187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25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4400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157" y="273844"/>
            <a:ext cx="455159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7194" y="273844"/>
            <a:ext cx="6557963" cy="4358879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8349003" cy="343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  <a:prstGeom prst="rect">
            <a:avLst/>
          </a:prstGeom>
          <a:solidFill>
            <a:srgbClr val="8BD7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09140" y="1"/>
            <a:ext cx="947057" cy="647315"/>
            <a:chOff x="10412186" y="0"/>
            <a:chExt cx="1262743" cy="863087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412186" y="0"/>
              <a:ext cx="1262743" cy="863087"/>
            </a:xfrm>
            <a:prstGeom prst="rect">
              <a:avLst/>
            </a:pr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10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245" y="324350"/>
              <a:ext cx="1074625" cy="538737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1635" y="4642067"/>
            <a:ext cx="5745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839" y="4642067"/>
            <a:ext cx="9149888" cy="503824"/>
            <a:chOff x="-2452" y="6189422"/>
            <a:chExt cx="12199851" cy="671765"/>
          </a:xfrm>
        </p:grpSpPr>
        <p:sp>
          <p:nvSpPr>
            <p:cNvPr id="14" name="Rectangle 9"/>
            <p:cNvSpPr/>
            <p:nvPr userDrawn="1"/>
          </p:nvSpPr>
          <p:spPr>
            <a:xfrm>
              <a:off x="-2452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  <p:sp>
          <p:nvSpPr>
            <p:cNvPr id="15" name="Rectangle 9"/>
            <p:cNvSpPr/>
            <p:nvPr userDrawn="1"/>
          </p:nvSpPr>
          <p:spPr>
            <a:xfrm>
              <a:off x="0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blipFill dpi="0" rotWithShape="1">
              <a:blip r:embed="rId1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3810000" ty="355600" sx="35000" sy="35000" flip="x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194" y="4770655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0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97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spc="-113">
          <a:solidFill>
            <a:schemeClr val="bg1"/>
          </a:solidFill>
          <a:latin typeface="Lato" panose="020F0502020204030203" pitchFamily="34" charset="-18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005092"/>
            <a:ext cx="9143999" cy="51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59173A3C-23EE-497D-B484-38217E15EC11}"/>
              </a:ext>
            </a:extLst>
          </p:cNvPr>
          <p:cNvSpPr txBox="1"/>
          <p:nvPr/>
        </p:nvSpPr>
        <p:spPr>
          <a:xfrm>
            <a:off x="0" y="193374"/>
            <a:ext cx="9143998" cy="217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Spark Streaming Concepts</a:t>
            </a:r>
            <a:endParaRPr lang="ro-RO" sz="6000" b="1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4698-B445-4CA0-8727-E2C1B662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6499B-A46D-4185-AE1C-3D007F1E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10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846B07-9595-425A-9500-4C2C5E5A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649098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4178-CA29-4EFC-88DF-04331313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B3CA-9BFA-4330-80D1-A3C71886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9BABB-5CF6-445F-9C47-1370B4887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on coding</a:t>
            </a:r>
          </a:p>
          <a:p>
            <a:pPr lvl="1"/>
            <a:r>
              <a:rPr lang="en-US" dirty="0"/>
              <a:t>Count the words in a file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Import the project in </a:t>
            </a:r>
            <a:r>
              <a:rPr lang="en-US" dirty="0" err="1"/>
              <a:t>Intelijj</a:t>
            </a:r>
            <a:endParaRPr lang="en-US" dirty="0"/>
          </a:p>
          <a:p>
            <a:pPr lvl="1"/>
            <a:r>
              <a:rPr lang="en-US" dirty="0"/>
              <a:t>Setup external JARS (spark + twitter): File -&gt; Project Structure -&gt; Libraries</a:t>
            </a:r>
          </a:p>
          <a:p>
            <a:pPr lvl="1"/>
            <a:r>
              <a:rPr lang="en-US" dirty="0"/>
              <a:t>Make sure you have Scala 11 SDK and not newer!!! (File -&gt; Project Structure -&gt; Platform Settings -&gt; Global Libraries)</a:t>
            </a:r>
          </a:p>
        </p:txBody>
      </p:sp>
    </p:spTree>
    <p:extLst>
      <p:ext uri="{BB962C8B-B14F-4D97-AF65-F5344CB8AC3E}">
        <p14:creationId xmlns:p14="http://schemas.microsoft.com/office/powerpoint/2010/main" val="161718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4029-4C08-4B3F-9F93-25847F0E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BB247-4A08-4C9A-BFFF-E7EDE8C1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12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02F437-3F01-4D02-A154-FA8CB53D0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758067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28D0-5C2B-4238-BB1F-EAA871E2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A8B5EC-707A-4D83-A665-8F49D5CC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E8B793-0ABA-47B1-B703-F358D39D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891ED-54FA-41A0-9411-B0C45122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2144"/>
            <a:ext cx="6104873" cy="34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11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EBAA-3185-430C-8ED8-760AC6AB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DC3FF-B0E2-4D4D-9CEF-625640DA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14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6DACF-B2BA-47B0-A808-340336D6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28609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3C42-346F-41C8-A86F-7E1FB597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89D15-FD35-4FB1-BE0D-8C4D89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15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46C94-563E-424A-9AED-694CCC87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7955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278-2CC2-43D1-A0F4-592C04E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F2825-F0F7-4B85-B095-CF832F33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D99BF9-A601-4D82-822E-1B34A1BC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95274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B394-9985-49F9-B27F-2A14439C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D0BBA-9CBD-47C7-8292-90A1AA6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17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044E3-AA98-4C7E-A684-95720F5C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69992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4737-9FEA-448B-B0F3-DCF3C189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4" y="243262"/>
            <a:ext cx="3847306" cy="404054"/>
          </a:xfrm>
        </p:spPr>
        <p:txBody>
          <a:bodyPr/>
          <a:lstStyle/>
          <a:p>
            <a:r>
              <a:rPr lang="en-US" dirty="0"/>
              <a:t>Hands on 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52ECA-7F41-47A2-98A9-ADB88F9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A140F-8620-4D6C-A743-0E859B32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your own credentials in twitter.txt</a:t>
            </a:r>
          </a:p>
          <a:p>
            <a:r>
              <a:rPr lang="en-US" dirty="0"/>
              <a:t>Go to code:</a:t>
            </a:r>
          </a:p>
          <a:p>
            <a:pPr lvl="1"/>
            <a:r>
              <a:rPr lang="en-US" dirty="0" err="1"/>
              <a:t>PrintTweets.scala</a:t>
            </a:r>
            <a:endParaRPr lang="en-US" dirty="0"/>
          </a:p>
          <a:p>
            <a:pPr lvl="1"/>
            <a:r>
              <a:rPr lang="en-US" dirty="0"/>
              <a:t>Exercise: Display languages and hashtags (one per line) for each tweet.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3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0133-2CF2-4390-833A-A627610C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4AFBB-F96E-4CD0-A9AB-664E30C4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19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04A0A-15BB-4257-A2B6-842BFD9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4858535" cy="33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AC50-6EB0-4C4E-895B-AB0DC2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05FA6-FE8E-41C3-9567-E4A31808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8035C-2658-405B-9547-0CEC5998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 and general engine for large-scale data processing</a:t>
            </a:r>
          </a:p>
          <a:p>
            <a:r>
              <a:rPr lang="en-US" dirty="0"/>
              <a:t>Alternative to Map Reduce</a:t>
            </a:r>
          </a:p>
          <a:p>
            <a:r>
              <a:rPr lang="en-US" dirty="0"/>
              <a:t>Spark modules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56585-6081-41B0-82D2-D056B587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0" y="2784400"/>
            <a:ext cx="296268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56A4-09C8-4A92-AB0D-E2D42327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8F78E-C14D-425C-95D0-AF164EDA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20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32619-45C9-407B-BF52-39C417FE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3442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990B-F5FA-42E8-9D68-EC8D4B84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722FA-A5DF-44CE-B17A-E9B3C4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21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D8A1A8-5806-4DC3-9A7F-B2AC8BE0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8711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0F9C-20B6-4996-A702-C6E5AF8C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70ECE-4741-4F0F-9F24-B8CAAB8C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22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1353C-C475-4E97-B0A3-3B18044F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189939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C82-A79E-4B64-B333-E2F9AE1C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23873-30CE-413E-8BB8-D4A5D9F5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AF3F4-EA40-4548-AF2C-AC262871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7768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6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8E13-D52F-4ED5-9E87-3679741A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D308-FFB5-4759-A281-656FA3C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24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C9726E-8168-4F0D-AF0F-ADD914D7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41546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2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2A6-1109-45B6-8319-7B3828B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5105-2D0F-4C80-B723-1330B9ED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C8E00-E65D-472E-9E97-B1960AE8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B646-2BFD-4A5F-B259-CFA6120C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52144"/>
            <a:ext cx="4907285" cy="34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F29-15EC-4943-9948-6C372D6E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CEDFC-7915-4DA9-9B62-2574293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CCC76-E0BA-49B9-A974-8DC69B4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66744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4C3C-554D-4816-831B-5A4309ED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2C92B-DB07-4D85-A7B6-88B247DE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E3AC1-6A6A-4401-96CC-D3467FBAA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4" y="3531249"/>
            <a:ext cx="8349003" cy="1042792"/>
          </a:xfrm>
        </p:spPr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Save Tweets to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DAB9D-045C-481A-853D-FFF4134D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2144"/>
            <a:ext cx="7877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73B8-29A5-4707-82A4-878D4AD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78774-8BA7-472E-8436-BEE506C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70C17-9E59-4E54-A97D-D90290B7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Average Tweet Length</a:t>
            </a:r>
          </a:p>
          <a:p>
            <a:pPr lvl="1"/>
            <a:r>
              <a:rPr lang="en-US" dirty="0"/>
              <a:t>Tracking the Max Tweet Length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04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E8A-B2F9-46CE-A5BA-58539454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2B21D-DD7D-46EA-939D-218345D6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39F20-F123-4AE9-9030-D7F5BB00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most popular hashtags</a:t>
            </a:r>
          </a:p>
          <a:p>
            <a:pPr lvl="1"/>
            <a:r>
              <a:rPr lang="en-US" dirty="0"/>
              <a:t>Tracking the </a:t>
            </a:r>
            <a:r>
              <a:rPr lang="en-US"/>
              <a:t>most popular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7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5CDE-8A04-4A02-B1BB-7299C02C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execution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6C24-FB30-4509-98C0-D7CA54F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007916-8910-4DDA-8380-DB07A57D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94" y="1152144"/>
            <a:ext cx="623217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134F-C7DA-4023-8D45-7EBB0F44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ABE09-9E4D-4514-8D7B-8CA4A20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107C05-2735-4668-B438-8E3CD87A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Horizontally </a:t>
            </a:r>
            <a:r>
              <a:rPr lang="en-US" dirty="0" err="1"/>
              <a:t>scalling</a:t>
            </a:r>
            <a:r>
              <a:rPr lang="en-US" dirty="0"/>
              <a:t> architecture</a:t>
            </a:r>
          </a:p>
          <a:p>
            <a:r>
              <a:rPr lang="en-US" dirty="0"/>
              <a:t>100x fast than Hadoop MapReduce, 10x faster on disk</a:t>
            </a:r>
          </a:p>
          <a:p>
            <a:r>
              <a:rPr lang="en-US" dirty="0"/>
              <a:t>DAG engine that optimizes workflows</a:t>
            </a:r>
          </a:p>
          <a:p>
            <a:r>
              <a:rPr lang="en-US" dirty="0"/>
              <a:t>Used at Amazon, </a:t>
            </a:r>
            <a:r>
              <a:rPr lang="en-US" dirty="0" err="1"/>
              <a:t>Ebay</a:t>
            </a:r>
            <a:r>
              <a:rPr lang="en-US" dirty="0"/>
              <a:t>, NASA, TripAdvisor, Yahoo etc.</a:t>
            </a:r>
          </a:p>
          <a:p>
            <a:r>
              <a:rPr lang="en-US" dirty="0"/>
              <a:t>Code can be done on Python, Java, Scala</a:t>
            </a:r>
          </a:p>
          <a:p>
            <a:r>
              <a:rPr lang="en-US" dirty="0"/>
              <a:t>Build around RDD (Resilient Distributed Dataset)</a:t>
            </a:r>
          </a:p>
        </p:txBody>
      </p:sp>
    </p:spTree>
    <p:extLst>
      <p:ext uri="{BB962C8B-B14F-4D97-AF65-F5344CB8AC3E}">
        <p14:creationId xmlns:p14="http://schemas.microsoft.com/office/powerpoint/2010/main" val="13010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2DF-410A-4A46-AF33-9DCB812B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2C2F6-67DF-431C-8677-A3AC590D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B5668-44D3-4666-8AE2-26F55AC61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 to failures (</a:t>
            </a:r>
            <a:r>
              <a:rPr lang="en-US" dirty="0" err="1"/>
              <a:t>e.g</a:t>
            </a:r>
            <a:r>
              <a:rPr lang="en-US" dirty="0"/>
              <a:t> cluster one node goes down)</a:t>
            </a:r>
          </a:p>
          <a:p>
            <a:r>
              <a:rPr lang="en-US" dirty="0"/>
              <a:t>Distributed – on a cluster</a:t>
            </a:r>
          </a:p>
          <a:p>
            <a:r>
              <a:rPr lang="en-US" dirty="0"/>
              <a:t>Dataset – data that we’re doing to work on</a:t>
            </a:r>
          </a:p>
        </p:txBody>
      </p:sp>
    </p:spTree>
    <p:extLst>
      <p:ext uri="{BB962C8B-B14F-4D97-AF65-F5344CB8AC3E}">
        <p14:creationId xmlns:p14="http://schemas.microsoft.com/office/powerpoint/2010/main" val="255979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9A2-1F3F-472F-B50E-E1F8D519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SparkContext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C5703-F8F3-4282-98D1-2271B07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CFA57-E140-48AE-AF3F-E8D8364F0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99289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769-EF28-4FC8-AAEA-6FD9917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716A-33F4-4415-B7B7-F001B2B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7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10D59D-3F60-478F-BF03-B250DFC1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73455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4170-D389-4FBF-BEDF-6104A1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DE3A-BC54-4AD7-95BF-DF875806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E4E426-950F-4ACE-9171-C15920C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EEA5C-E7F1-4959-912F-10E900FA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0144"/>
            <a:ext cx="4820940" cy="32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0625-D286-4EE3-96F7-E73CA98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BAD10-2F2B-42A4-94DC-150E95D3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00BA2-2DEB-4FEF-B4C9-F8A94E56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B95A-DE93-4AB3-BC24-79B5774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52144"/>
            <a:ext cx="6091990" cy="35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1200" dirty="0" smtClean="0">
            <a:latin typeface="Lato" panose="020F0502020204030203" pitchFamily="34" charset="-1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A58547029454AB19C4743817AE4E4" ma:contentTypeVersion="4" ma:contentTypeDescription="Create a new document." ma:contentTypeScope="" ma:versionID="fcb8c4a679d8ace45ceb166f3c894db4">
  <xsd:schema xmlns:xsd="http://www.w3.org/2001/XMLSchema" xmlns:xs="http://www.w3.org/2001/XMLSchema" xmlns:p="http://schemas.microsoft.com/office/2006/metadata/properties" xmlns:ns2="ec6ec6ed-b5e9-44ae-a1e4-02d3a5f2b088" xmlns:ns3="f9d38366-44fa-4455-b38c-7d58d880822d" targetNamespace="http://schemas.microsoft.com/office/2006/metadata/properties" ma:root="true" ma:fieldsID="32794913e6579e7cdd79cea120e27724" ns2:_="" ns3:_="">
    <xsd:import namespace="ec6ec6ed-b5e9-44ae-a1e4-02d3a5f2b088"/>
    <xsd:import namespace="f9d38366-44fa-4455-b38c-7d58d880822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c6ed-b5e9-44ae-a1e4-02d3a5f2b0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38366-44fa-4455-b38c-7d58d88082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D2C0E-8EC1-40ED-8E3B-49799F2A8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42EE84-F11C-42C7-AEE1-990C959312CE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9d38366-44fa-4455-b38c-7d58d880822d"/>
    <ds:schemaRef ds:uri="ec6ec6ed-b5e9-44ae-a1e4-02d3a5f2b088"/>
  </ds:schemaRefs>
</ds:datastoreItem>
</file>

<file path=customXml/itemProps3.xml><?xml version="1.0" encoding="utf-8"?>
<ds:datastoreItem xmlns:ds="http://schemas.openxmlformats.org/officeDocument/2006/customXml" ds:itemID="{30BE9370-688B-43F1-8A92-30C488D0F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c6ed-b5e9-44ae-a1e4-02d3a5f2b088"/>
    <ds:schemaRef ds:uri="f9d38366-44fa-4455-b38c-7d58d88082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On-screen Show (16:9)</PresentationFormat>
  <Paragraphs>87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Lato</vt:lpstr>
      <vt:lpstr>Lato Black</vt:lpstr>
      <vt:lpstr>Roboto Black</vt:lpstr>
      <vt:lpstr>Arial</vt:lpstr>
      <vt:lpstr>Calibri</vt:lpstr>
      <vt:lpstr>Simple Light</vt:lpstr>
      <vt:lpstr>Office Theme</vt:lpstr>
      <vt:lpstr>PowerPoint Presentation</vt:lpstr>
      <vt:lpstr>What is Spark ?</vt:lpstr>
      <vt:lpstr>Spark execution process</vt:lpstr>
      <vt:lpstr>Spark</vt:lpstr>
      <vt:lpstr>RDDs</vt:lpstr>
      <vt:lpstr>SparkContext</vt:lpstr>
      <vt:lpstr>RDDs</vt:lpstr>
      <vt:lpstr>RDDs</vt:lpstr>
      <vt:lpstr>RDDs</vt:lpstr>
      <vt:lpstr>RDDs</vt:lpstr>
      <vt:lpstr>RDDs</vt:lpstr>
      <vt:lpstr>Spark Streaming</vt:lpstr>
      <vt:lpstr>Spark Streaming</vt:lpstr>
      <vt:lpstr>Spark Streaming</vt:lpstr>
      <vt:lpstr>Spark Streaming</vt:lpstr>
      <vt:lpstr>Spark Streaming</vt:lpstr>
      <vt:lpstr>Spark Streaming</vt:lpstr>
      <vt:lpstr>Hands on coding</vt:lpstr>
      <vt:lpstr>Windowing</vt:lpstr>
      <vt:lpstr>Windowing</vt:lpstr>
      <vt:lpstr>Windowing</vt:lpstr>
      <vt:lpstr>Windowing</vt:lpstr>
      <vt:lpstr>Fault tolerance</vt:lpstr>
      <vt:lpstr>Fault tolerance</vt:lpstr>
      <vt:lpstr>Fault tolerance</vt:lpstr>
      <vt:lpstr>Fault tolerance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Golf</dc:creator>
  <cp:lastModifiedBy>Bogdan Niculescu</cp:lastModifiedBy>
  <cp:revision>172</cp:revision>
  <cp:lastPrinted>2018-12-13T17:38:42Z</cp:lastPrinted>
  <dcterms:modified xsi:type="dcterms:W3CDTF">2019-10-29T13:37:45Z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0x010100172A58547029454AB19C4743817AE4E4</vt:lpwstr>
  </property>
</Properties>
</file>